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8" r:id="rId4"/>
  </p:sldMasterIdLst>
  <p:notesMasterIdLst>
    <p:notesMasterId r:id="rId21"/>
  </p:notesMasterIdLst>
  <p:handoutMasterIdLst>
    <p:handoutMasterId r:id="rId22"/>
  </p:handoutMasterIdLst>
  <p:sldIdLst>
    <p:sldId id="407" r:id="rId5"/>
    <p:sldId id="430" r:id="rId6"/>
    <p:sldId id="431" r:id="rId7"/>
    <p:sldId id="432" r:id="rId8"/>
    <p:sldId id="433" r:id="rId9"/>
    <p:sldId id="443" r:id="rId10"/>
    <p:sldId id="434" r:id="rId11"/>
    <p:sldId id="435" r:id="rId12"/>
    <p:sldId id="436" r:id="rId13"/>
    <p:sldId id="437" r:id="rId14"/>
    <p:sldId id="438" r:id="rId15"/>
    <p:sldId id="439" r:id="rId16"/>
    <p:sldId id="440" r:id="rId17"/>
    <p:sldId id="441" r:id="rId18"/>
    <p:sldId id="442" r:id="rId19"/>
    <p:sldId id="444"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19A65"/>
    <a:srgbClr val="CC9900"/>
    <a:srgbClr val="33CCCC"/>
    <a:srgbClr val="66FFFF"/>
    <a:srgbClr val="0088CE"/>
    <a:srgbClr val="003399"/>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041" autoAdjust="0"/>
  </p:normalViewPr>
  <p:slideViewPr>
    <p:cSldViewPr>
      <p:cViewPr varScale="1">
        <p:scale>
          <a:sx n="86" d="100"/>
          <a:sy n="86" d="100"/>
        </p:scale>
        <p:origin x="-312"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3" d="100"/>
          <a:sy n="53" d="100"/>
        </p:scale>
        <p:origin x="-177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562" tIns="45280" rIns="90562" bIns="45280"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0562" tIns="45280" rIns="90562" bIns="45280" rtlCol="0"/>
          <a:lstStyle>
            <a:lvl1pPr algn="r" fontAlgn="auto">
              <a:spcBef>
                <a:spcPts val="0"/>
              </a:spcBef>
              <a:spcAft>
                <a:spcPts val="0"/>
              </a:spcAft>
              <a:defRPr sz="1100">
                <a:latin typeface="+mn-lt"/>
              </a:defRPr>
            </a:lvl1pPr>
          </a:lstStyle>
          <a:p>
            <a:pPr>
              <a:defRPr/>
            </a:pPr>
            <a:fld id="{AD236D60-2A47-4733-97CB-1C1C57AF12AB}" type="datetimeFigureOut">
              <a:rPr lang="en-US"/>
              <a:pPr>
                <a:defRPr/>
              </a:pPr>
              <a:t>6/8/2012</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90562" tIns="45280" rIns="90562" bIns="45280" rtlCol="0" anchor="b"/>
          <a:lstStyle>
            <a:lvl1pPr algn="l" fontAlgn="auto">
              <a:spcBef>
                <a:spcPts val="0"/>
              </a:spcBef>
              <a:spcAft>
                <a:spcPts val="0"/>
              </a:spcAft>
              <a:defRPr sz="1100">
                <a:latin typeface="+mn-lt"/>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lIns="90562" tIns="45280" rIns="90562" bIns="45280" rtlCol="0" anchor="b"/>
          <a:lstStyle>
            <a:lvl1pPr algn="r" fontAlgn="auto">
              <a:spcBef>
                <a:spcPts val="0"/>
              </a:spcBef>
              <a:spcAft>
                <a:spcPts val="0"/>
              </a:spcAft>
              <a:defRPr sz="1100">
                <a:latin typeface="+mn-lt"/>
              </a:defRPr>
            </a:lvl1pPr>
          </a:lstStyle>
          <a:p>
            <a:pPr>
              <a:defRPr/>
            </a:pPr>
            <a:fld id="{76623D48-1057-48B9-A531-6ADBB0B13A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562" tIns="45280" rIns="90562" bIns="45280"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0562" tIns="45280" rIns="90562" bIns="45280" rtlCol="0"/>
          <a:lstStyle>
            <a:lvl1pPr algn="r" fontAlgn="auto">
              <a:spcBef>
                <a:spcPts val="0"/>
              </a:spcBef>
              <a:spcAft>
                <a:spcPts val="0"/>
              </a:spcAft>
              <a:defRPr sz="1100">
                <a:latin typeface="+mn-lt"/>
              </a:defRPr>
            </a:lvl1pPr>
          </a:lstStyle>
          <a:p>
            <a:pPr>
              <a:defRPr/>
            </a:pPr>
            <a:fld id="{C23225F5-6545-427C-9A33-665EECB49138}" type="datetimeFigureOut">
              <a:rPr lang="en-US"/>
              <a:pPr>
                <a:defRPr/>
              </a:pPr>
              <a:t>6/8/2012</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0562" tIns="45280" rIns="90562" bIns="45280" rtlCol="0" anchor="ctr"/>
          <a:lstStyle/>
          <a:p>
            <a:pPr lvl="0"/>
            <a:endParaRPr lang="en-US" noProof="0"/>
          </a:p>
        </p:txBody>
      </p:sp>
      <p:sp>
        <p:nvSpPr>
          <p:cNvPr id="5" name="Notes Placeholder 4"/>
          <p:cNvSpPr>
            <a:spLocks noGrp="1"/>
          </p:cNvSpPr>
          <p:nvPr>
            <p:ph type="body" sz="quarter" idx="3"/>
          </p:nvPr>
        </p:nvSpPr>
        <p:spPr>
          <a:xfrm>
            <a:off x="685800" y="4416425"/>
            <a:ext cx="5486400" cy="4181475"/>
          </a:xfrm>
          <a:prstGeom prst="rect">
            <a:avLst/>
          </a:prstGeom>
        </p:spPr>
        <p:txBody>
          <a:bodyPr vert="horz" lIns="90562" tIns="45280" rIns="90562" bIns="4528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1263"/>
            <a:ext cx="2971800" cy="463550"/>
          </a:xfrm>
          <a:prstGeom prst="rect">
            <a:avLst/>
          </a:prstGeom>
        </p:spPr>
        <p:txBody>
          <a:bodyPr vert="horz" lIns="90562" tIns="45280" rIns="90562" bIns="45280" rtlCol="0" anchor="b"/>
          <a:lstStyle>
            <a:lvl1pPr algn="l" fontAlgn="auto">
              <a:spcBef>
                <a:spcPts val="0"/>
              </a:spcBef>
              <a:spcAft>
                <a:spcPts val="0"/>
              </a:spcAft>
              <a:defRPr sz="1100">
                <a:latin typeface="+mn-lt"/>
              </a:defRPr>
            </a:lvl1pPr>
          </a:lstStyle>
          <a:p>
            <a:pPr>
              <a:defRPr/>
            </a:pPr>
            <a:endParaRPr lang="en-US"/>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lIns="90562" tIns="45280" rIns="90562" bIns="45280" rtlCol="0" anchor="b"/>
          <a:lstStyle>
            <a:lvl1pPr algn="r" fontAlgn="auto">
              <a:spcBef>
                <a:spcPts val="0"/>
              </a:spcBef>
              <a:spcAft>
                <a:spcPts val="0"/>
              </a:spcAft>
              <a:defRPr sz="1100">
                <a:latin typeface="+mn-lt"/>
              </a:defRPr>
            </a:lvl1pPr>
          </a:lstStyle>
          <a:p>
            <a:pPr>
              <a:defRPr/>
            </a:pPr>
            <a:fld id="{C2C981FA-EE28-4DEE-9F27-C2197B48DA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algn="l" rtl="0" eaLnBrk="0" fontAlgn="base" hangingPunct="0">
      <a:spcBef>
        <a:spcPct val="30000"/>
      </a:spcBef>
      <a:spcAft>
        <a:spcPct val="0"/>
      </a:spcAft>
      <a:defRPr sz="1400" kern="1200">
        <a:solidFill>
          <a:schemeClr val="tx1"/>
        </a:solidFill>
        <a:latin typeface="+mn-lt"/>
        <a:ea typeface="+mn-ea"/>
        <a:cs typeface="+mn-cs"/>
      </a:defRPr>
    </a:lvl2pPr>
    <a:lvl3pPr marL="914400" algn="l" rtl="0" eaLnBrk="0" fontAlgn="base" hangingPunct="0">
      <a:spcBef>
        <a:spcPct val="30000"/>
      </a:spcBef>
      <a:spcAft>
        <a:spcPct val="0"/>
      </a:spcAft>
      <a:defRPr sz="1400" kern="1200">
        <a:solidFill>
          <a:schemeClr val="tx1"/>
        </a:solidFill>
        <a:latin typeface="+mn-lt"/>
        <a:ea typeface="+mn-ea"/>
        <a:cs typeface="+mn-cs"/>
      </a:defRPr>
    </a:lvl3pPr>
    <a:lvl4pPr marL="1371600" algn="l" rtl="0" eaLnBrk="0" fontAlgn="base" hangingPunct="0">
      <a:spcBef>
        <a:spcPct val="30000"/>
      </a:spcBef>
      <a:spcAft>
        <a:spcPct val="0"/>
      </a:spcAft>
      <a:defRPr sz="1400" kern="1200">
        <a:solidFill>
          <a:schemeClr val="tx1"/>
        </a:solidFill>
        <a:latin typeface="+mn-lt"/>
        <a:ea typeface="+mn-ea"/>
        <a:cs typeface="+mn-cs"/>
      </a:defRPr>
    </a:lvl4pPr>
    <a:lvl5pPr marL="1828800"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of the tide stations was dual use for V-datum.</a:t>
            </a:r>
          </a:p>
        </p:txBody>
      </p:sp>
      <p:sp>
        <p:nvSpPr>
          <p:cNvPr id="4" name="Slide Number Placeholder 3"/>
          <p:cNvSpPr>
            <a:spLocks noGrp="1"/>
          </p:cNvSpPr>
          <p:nvPr>
            <p:ph type="sldNum" sz="quarter" idx="5"/>
          </p:nvPr>
        </p:nvSpPr>
        <p:spPr/>
        <p:txBody>
          <a:bodyPr/>
          <a:lstStyle/>
          <a:p>
            <a:pPr>
              <a:defRPr/>
            </a:pPr>
            <a:fld id="{64F06CA8-4142-4547-A6F8-29CBA47ACACC}" type="slidenum">
              <a:rPr lang="en-US" smtClean="0"/>
              <a:pPr>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NGS collected shoreline from satellite imagery</a:t>
            </a:r>
          </a:p>
          <a:p>
            <a:endParaRPr lang="en-US" smtClean="0"/>
          </a:p>
        </p:txBody>
      </p:sp>
      <p:sp>
        <p:nvSpPr>
          <p:cNvPr id="4" name="Slide Number Placeholder 3"/>
          <p:cNvSpPr>
            <a:spLocks noGrp="1"/>
          </p:cNvSpPr>
          <p:nvPr>
            <p:ph type="sldNum" sz="quarter" idx="5"/>
          </p:nvPr>
        </p:nvSpPr>
        <p:spPr/>
        <p:txBody>
          <a:bodyPr/>
          <a:lstStyle/>
          <a:p>
            <a:pPr>
              <a:defRPr/>
            </a:pPr>
            <a:fld id="{695ABC59-D0AB-46F6-BB6C-DC878B8F7045}"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Maritime Boundaries:  All of the lines in the presentation are maritime boundaries and they were adjusted inward by about 3NM.  The closing lines were also adjusted.</a:t>
            </a:r>
          </a:p>
          <a:p>
            <a:endParaRPr lang="en-US" smtClean="0"/>
          </a:p>
        </p:txBody>
      </p:sp>
      <p:sp>
        <p:nvSpPr>
          <p:cNvPr id="4" name="Slide Number Placeholder 3"/>
          <p:cNvSpPr>
            <a:spLocks noGrp="1"/>
          </p:cNvSpPr>
          <p:nvPr>
            <p:ph type="sldNum" sz="quarter" idx="5"/>
          </p:nvPr>
        </p:nvSpPr>
        <p:spPr/>
        <p:txBody>
          <a:bodyPr/>
          <a:lstStyle/>
          <a:p>
            <a:pPr>
              <a:defRPr/>
            </a:pPr>
            <a:fld id="{1ABD7AFB-AC01-4D5B-90D9-4BBF3BC85AA6}"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1)  Updates for Kotzebue are added to Coast Pilot 9 as they are processed.  The next new edition (30th Ed. 2012) of CP 9 will be printed in early August.</a:t>
            </a:r>
          </a:p>
          <a:p>
            <a:pPr>
              <a:defRPr/>
            </a:pPr>
            <a:r>
              <a:rPr lang="en-US" dirty="0" smtClean="0"/>
              <a:t>2)  The 16161 chart polygon was added to the Chapter 9 Chapter map which will appear in the next edition.</a:t>
            </a:r>
          </a:p>
          <a:p>
            <a:pPr>
              <a:defRPr/>
            </a:pPr>
            <a:r>
              <a:rPr lang="en-US" dirty="0" smtClean="0"/>
              <a:t>3)  The 16161 chart polygon was added to the Alaska Chart catalog which will be printed sometime early this summer.  I believe this will be the last of the 5 catalogs to be printed.</a:t>
            </a:r>
          </a:p>
          <a:p>
            <a:pPr>
              <a:defRPr/>
            </a:pPr>
            <a:endParaRPr lang="en-US" dirty="0" smtClean="0"/>
          </a:p>
          <a:p>
            <a:pPr>
              <a:defRPr/>
            </a:pPr>
            <a:r>
              <a:rPr lang="en-US" dirty="0" smtClean="0"/>
              <a:t>Coast Pilot update in general:</a:t>
            </a:r>
          </a:p>
          <a:p>
            <a:pPr>
              <a:defRPr/>
            </a:pPr>
            <a:endParaRPr lang="en-US" dirty="0" smtClean="0"/>
          </a:p>
          <a:p>
            <a:pPr>
              <a:defRPr/>
            </a:pPr>
            <a:r>
              <a:rPr lang="en-US" dirty="0" smtClean="0"/>
              <a:t>The development of the XML-based production system for the Coast Pilot is within budget and on schedule.  All 9 volumes of the CP are in the new system and they are being maintained there as well.  Testing for weekly updates of the Coast Pilot is underway for all nine volumes.  Weekly updates of all nine volumes will be available online as HTML, as a Print on Demand book and as a downloadable PDF this summer.  Details of Coast Pilot updates are being finalized with the USCG.</a:t>
            </a:r>
            <a:endParaRPr lang="en-US" dirty="0"/>
          </a:p>
        </p:txBody>
      </p:sp>
      <p:sp>
        <p:nvSpPr>
          <p:cNvPr id="4" name="Slide Number Placeholder 3"/>
          <p:cNvSpPr>
            <a:spLocks noGrp="1"/>
          </p:cNvSpPr>
          <p:nvPr>
            <p:ph type="sldNum" sz="quarter" idx="5"/>
          </p:nvPr>
        </p:nvSpPr>
        <p:spPr/>
        <p:txBody>
          <a:bodyPr/>
          <a:lstStyle/>
          <a:p>
            <a:pPr>
              <a:defRPr/>
            </a:pPr>
            <a:fld id="{1ED03F14-DE83-411D-B888-F6841C6AF138}"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Add thanks to NWS for providing on-the-spot weather reports and ground support in Kotzebue</a:t>
            </a:r>
          </a:p>
        </p:txBody>
      </p:sp>
      <p:sp>
        <p:nvSpPr>
          <p:cNvPr id="4" name="Slide Number Placeholder 3"/>
          <p:cNvSpPr>
            <a:spLocks noGrp="1"/>
          </p:cNvSpPr>
          <p:nvPr>
            <p:ph type="sldNum" sz="quarter" idx="5"/>
          </p:nvPr>
        </p:nvSpPr>
        <p:spPr/>
        <p:txBody>
          <a:bodyPr/>
          <a:lstStyle/>
          <a:p>
            <a:pPr>
              <a:defRPr/>
            </a:pPr>
            <a:fld id="{F8A989AE-6F86-47AA-93C4-BEF3C6DD3C80}"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3F7F8DFC-3301-454D-B10E-8B28809CA677}"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C3305DBB-186C-43F1-9672-62F825A1B1BD}"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10" name="Title 1"/>
          <p:cNvSpPr>
            <a:spLocks noGrp="1"/>
          </p:cNvSpPr>
          <p:nvPr>
            <p:ph type="title"/>
          </p:nvPr>
        </p:nvSpPr>
        <p:spPr>
          <a:xfrm>
            <a:off x="164592" y="155448"/>
            <a:ext cx="2578608" cy="1139952"/>
          </a:xfrm>
        </p:spPr>
        <p:txBody>
          <a:bodyPr lIns="73152" bIns="0">
            <a:sp3d prstMaterial="matte"/>
          </a:bodyPr>
          <a:lstStyle>
            <a:lvl1pPr algn="r">
              <a:lnSpc>
                <a:spcPts val="2600"/>
              </a:lnSpc>
              <a:defRPr sz="2400" b="1"/>
            </a:lvl1pPr>
            <a:extLst/>
          </a:lstStyle>
          <a:p>
            <a:r>
              <a:rPr lang="en-US" dirty="0" smtClean="0"/>
              <a:t>Click to edit Master title style</a:t>
            </a:r>
            <a:endParaRPr lang="en-US" dirty="0"/>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r>
              <a:rPr lang="en-US"/>
              <a:t>A Changing Arctic: An Urgent Call For Collaborative And Cooperative Action</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B55EA3BD-2C39-42C8-82E6-2819EA421676}"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solidFill>
                  <a:schemeClr val="accent1">
                    <a:lumMod val="60000"/>
                    <a:lumOff val="40000"/>
                  </a:schemeClr>
                </a:solidFill>
                <a:latin typeface="Arial" pitchFamily="34" charset="0"/>
                <a:cs typeface="Arial" pitchFamily="34" charset="0"/>
              </a:defRPr>
            </a:lvl2pPr>
            <a:lvl3pPr>
              <a:defRPr>
                <a:solidFill>
                  <a:schemeClr val="tx1">
                    <a:lumMod val="65000"/>
                  </a:schemeClr>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B1A14617-A402-4AA0-8792-6DA30ADD4CD8}"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BBE4CC25-5BCB-4FF0-A777-D1D2B7EEF1F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B5846F9F-F424-4C77-B5AC-E94F05F40AA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DB9D53B4-6E93-4D05-BF54-FAA071B76162}"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5208AFD9-B6A9-4247-8621-9F6973CEC295}"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6400800"/>
            <a:ext cx="9144000" cy="457200"/>
          </a:xfrm>
          <a:prstGeom prst="rect">
            <a:avLst/>
          </a:prstGeom>
          <a:solidFill>
            <a:srgbClr val="0088C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57200" y="6400800"/>
            <a:ext cx="7086600" cy="400050"/>
          </a:xfrm>
          <a:prstGeom prst="rect">
            <a:avLst/>
          </a:prstGeom>
          <a:noFill/>
        </p:spPr>
        <p:txBody>
          <a:bodyPr>
            <a:spAutoFit/>
          </a:bodyPr>
          <a:lstStyle/>
          <a:p>
            <a:pPr>
              <a:defRPr/>
            </a:pPr>
            <a:r>
              <a:rPr lang="en-US" sz="2000" b="1" spc="600" dirty="0">
                <a:latin typeface="+mn-lt"/>
              </a:rPr>
              <a:t>Office of Coast Survey</a:t>
            </a:r>
          </a:p>
        </p:txBody>
      </p:sp>
      <p:pic>
        <p:nvPicPr>
          <p:cNvPr id="1032" name="Picture 9" descr="Logo with transparent background.gif"/>
          <p:cNvPicPr>
            <a:picLocks noChangeAspect="1"/>
          </p:cNvPicPr>
          <p:nvPr/>
        </p:nvPicPr>
        <p:blipFill>
          <a:blip r:embed="rId14" cstate="print"/>
          <a:srcRect/>
          <a:stretch>
            <a:fillRect/>
          </a:stretch>
        </p:blipFill>
        <p:spPr bwMode="auto">
          <a:xfrm>
            <a:off x="7848600" y="5867400"/>
            <a:ext cx="838200" cy="838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5" r:id="rId4"/>
    <p:sldLayoutId id="2147484196" r:id="rId5"/>
    <p:sldLayoutId id="2147484197" r:id="rId6"/>
    <p:sldLayoutId id="2147484194" r:id="rId7"/>
    <p:sldLayoutId id="2147484198" r:id="rId8"/>
    <p:sldLayoutId id="2147484199" r:id="rId9"/>
    <p:sldLayoutId id="2147484200" r:id="rId10"/>
    <p:sldLayoutId id="2147484201" r:id="rId11"/>
    <p:sldLayoutId id="2147484202" r:id="rId12"/>
  </p:sldLayoutIdLst>
  <p:transition spd="med">
    <p:fade/>
  </p:transition>
  <p:timing>
    <p:tnLst>
      <p:par>
        <p:cTn id="1" dur="indefinite" restart="never" nodeType="tmRoot"/>
      </p:par>
    </p:tnLst>
  </p:timing>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838200" y="3429000"/>
            <a:ext cx="7772400" cy="1470025"/>
          </a:xfrm>
        </p:spPr>
        <p:txBody>
          <a:bodyPr/>
          <a:lstStyle/>
          <a:p>
            <a:pPr algn="ctr" eaLnBrk="1" hangingPunct="1">
              <a:defRPr/>
            </a:pPr>
            <a:r>
              <a:rPr lang="en-US" dirty="0" smtClean="0">
                <a:effectLst>
                  <a:outerShdw blurRad="38100" dist="38100" dir="2700000" algn="tl">
                    <a:srgbClr val="000000">
                      <a:alpha val="43137"/>
                    </a:srgbClr>
                  </a:outerShdw>
                </a:effectLst>
              </a:rPr>
              <a:t>Office of Coast Survey</a:t>
            </a:r>
            <a:endParaRPr lang="en-US"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876800"/>
            <a:ext cx="6400800" cy="1295400"/>
          </a:xfrm>
        </p:spPr>
        <p:txBody>
          <a:bodyPr rtlCol="0">
            <a:normAutofit/>
          </a:bodyPr>
          <a:lstStyle/>
          <a:p>
            <a:pPr eaLnBrk="1" fontAlgn="auto" hangingPunct="1">
              <a:spcAft>
                <a:spcPts val="0"/>
              </a:spcAft>
              <a:buFont typeface="Arial" pitchFamily="34" charset="0"/>
              <a:buNone/>
              <a:defRPr/>
            </a:pPr>
            <a:r>
              <a:rPr lang="en-US" sz="2400" b="1" dirty="0" smtClean="0"/>
              <a:t>Captain John Lowell</a:t>
            </a:r>
          </a:p>
        </p:txBody>
      </p:sp>
      <p:pic>
        <p:nvPicPr>
          <p:cNvPr id="12292" name="Picture 5" descr="chart bar.jpg"/>
          <p:cNvPicPr>
            <a:picLocks noChangeAspect="1"/>
          </p:cNvPicPr>
          <p:nvPr/>
        </p:nvPicPr>
        <p:blipFill>
          <a:blip r:embed="rId2" cstate="print"/>
          <a:srcRect/>
          <a:stretch>
            <a:fillRect/>
          </a:stretch>
        </p:blipFill>
        <p:spPr bwMode="auto">
          <a:xfrm>
            <a:off x="0" y="1447800"/>
            <a:ext cx="9144000" cy="381000"/>
          </a:xfrm>
          <a:prstGeom prst="rect">
            <a:avLst/>
          </a:prstGeom>
          <a:noFill/>
          <a:ln w="9525">
            <a:noFill/>
            <a:miter lim="800000"/>
            <a:headEnd/>
            <a:tailEnd/>
          </a:ln>
          <a:scene3d>
            <a:camera prst="orthographicFront"/>
            <a:lightRig rig="threePt" dir="t"/>
          </a:scene3d>
          <a:sp3d>
            <a:bevelT/>
          </a:sp3d>
        </p:spPr>
      </p:pic>
      <p:pic>
        <p:nvPicPr>
          <p:cNvPr id="7" name="Picture 6" descr="TJ_Statue_of_Liberty-crop.tif"/>
          <p:cNvPicPr>
            <a:picLocks noChangeAspect="1"/>
          </p:cNvPicPr>
          <p:nvPr/>
        </p:nvPicPr>
        <p:blipFill>
          <a:blip r:embed="rId3" cstate="print"/>
          <a:stretch>
            <a:fillRect/>
          </a:stretch>
        </p:blipFill>
        <p:spPr>
          <a:xfrm>
            <a:off x="7040880" y="1143000"/>
            <a:ext cx="1959123"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Deepwater_Horizon_all_geotiff crop3.tif"/>
          <p:cNvPicPr>
            <a:picLocks noChangeAspect="1"/>
          </p:cNvPicPr>
          <p:nvPr/>
        </p:nvPicPr>
        <p:blipFill>
          <a:blip r:embed="rId4" cstate="print"/>
          <a:stretch>
            <a:fillRect/>
          </a:stretch>
        </p:blipFill>
        <p:spPr>
          <a:xfrm>
            <a:off x="5074920" y="1143000"/>
            <a:ext cx="1828033"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Port of Gulfport2.jpg"/>
          <p:cNvPicPr>
            <a:picLocks noChangeAspect="1"/>
          </p:cNvPicPr>
          <p:nvPr/>
        </p:nvPicPr>
        <p:blipFill>
          <a:blip r:embed="rId5" cstate="print"/>
          <a:stretch>
            <a:fillRect/>
          </a:stretch>
        </p:blipFill>
        <p:spPr>
          <a:xfrm>
            <a:off x="2423160" y="1143000"/>
            <a:ext cx="2519266"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Maine prep.jpg"/>
          <p:cNvPicPr>
            <a:picLocks noChangeAspect="1"/>
          </p:cNvPicPr>
          <p:nvPr/>
        </p:nvPicPr>
        <p:blipFill>
          <a:blip r:embed="rId6" cstate="print"/>
          <a:stretch>
            <a:fillRect/>
          </a:stretch>
        </p:blipFill>
        <p:spPr>
          <a:xfrm>
            <a:off x="152400" y="1143000"/>
            <a:ext cx="2120318"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19460" name="Picture 3" descr="R:\Lowelzo\NoHydroEEZoff.gif"/>
          <p:cNvPicPr>
            <a:picLocks noChangeAspect="1" noChangeArrowheads="1"/>
          </p:cNvPicPr>
          <p:nvPr/>
        </p:nvPicPr>
        <p:blipFill>
          <a:blip r:embed="rId2" cstate="print"/>
          <a:srcRect/>
          <a:stretch>
            <a:fillRect/>
          </a:stretch>
        </p:blipFill>
        <p:spPr bwMode="auto">
          <a:xfrm>
            <a:off x="0" y="-9525"/>
            <a:ext cx="9144000" cy="6972300"/>
          </a:xfrm>
          <a:prstGeom prst="rect">
            <a:avLst/>
          </a:prstGeom>
          <a:noFill/>
          <a:ln w="9525">
            <a:noFill/>
            <a:miter lim="800000"/>
            <a:headEnd/>
            <a:tailEnd/>
          </a:ln>
        </p:spPr>
      </p:pic>
      <p:sp>
        <p:nvSpPr>
          <p:cNvPr id="19461" name="TextBox 3"/>
          <p:cNvSpPr txBox="1">
            <a:spLocks noChangeArrowheads="1"/>
          </p:cNvSpPr>
          <p:nvPr/>
        </p:nvSpPr>
        <p:spPr bwMode="auto">
          <a:xfrm>
            <a:off x="4800600" y="989013"/>
            <a:ext cx="4038600" cy="954087"/>
          </a:xfrm>
          <a:prstGeom prst="rect">
            <a:avLst/>
          </a:prstGeom>
          <a:noFill/>
          <a:ln w="9525">
            <a:noFill/>
            <a:miter lim="800000"/>
            <a:headEnd/>
            <a:tailEnd/>
          </a:ln>
        </p:spPr>
        <p:txBody>
          <a:bodyPr>
            <a:spAutoFit/>
          </a:bodyPr>
          <a:lstStyle/>
          <a:p>
            <a:r>
              <a:rPr lang="en-US" sz="2800">
                <a:solidFill>
                  <a:srgbClr val="FF0000"/>
                </a:solidFill>
                <a:latin typeface="Calibri" pitchFamily="34" charset="0"/>
                <a:cs typeface="Arial" charset="0"/>
              </a:rPr>
              <a:t>Hydrography collected Summer 2011</a:t>
            </a:r>
          </a:p>
        </p:txBody>
      </p:sp>
      <p:cxnSp>
        <p:nvCxnSpPr>
          <p:cNvPr id="9" name="Straight Arrow Connector 8"/>
          <p:cNvCxnSpPr/>
          <p:nvPr/>
        </p:nvCxnSpPr>
        <p:spPr>
          <a:xfrm flipH="1">
            <a:off x="1676400" y="1619250"/>
            <a:ext cx="2971800" cy="895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2066925"/>
            <a:ext cx="685800" cy="3714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72000" y="1941513"/>
            <a:ext cx="228600" cy="27066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latin typeface="Arial" charset="0"/>
              <a:cs typeface="Arial" charset="0"/>
            </a:endParaRPr>
          </a:p>
        </p:txBody>
      </p:sp>
      <p:pic>
        <p:nvPicPr>
          <p:cNvPr id="20484" name="Picture 2" descr="R:\Lowelzo\HydroNoEEZNoInset.gif"/>
          <p:cNvPicPr>
            <a:picLocks noChangeAspect="1" noChangeArrowheads="1"/>
          </p:cNvPicPr>
          <p:nvPr/>
        </p:nvPicPr>
        <p:blipFill>
          <a:blip r:embed="rId2" cstate="print"/>
          <a:srcRect/>
          <a:stretch>
            <a:fillRect/>
          </a:stretch>
        </p:blipFill>
        <p:spPr bwMode="auto">
          <a:xfrm>
            <a:off x="0" y="0"/>
            <a:ext cx="9144000" cy="6970713"/>
          </a:xfrm>
          <a:prstGeom prst="rect">
            <a:avLst/>
          </a:prstGeom>
          <a:noFill/>
          <a:ln w="9525">
            <a:noFill/>
            <a:miter lim="800000"/>
            <a:headEnd/>
            <a:tailEnd/>
          </a:ln>
        </p:spPr>
      </p:pic>
      <p:sp>
        <p:nvSpPr>
          <p:cNvPr id="20485" name="TextBox 3"/>
          <p:cNvSpPr txBox="1">
            <a:spLocks noChangeArrowheads="1"/>
          </p:cNvSpPr>
          <p:nvPr/>
        </p:nvSpPr>
        <p:spPr bwMode="auto">
          <a:xfrm>
            <a:off x="4648200" y="1228725"/>
            <a:ext cx="3962400" cy="523875"/>
          </a:xfrm>
          <a:prstGeom prst="rect">
            <a:avLst/>
          </a:prstGeom>
          <a:noFill/>
          <a:ln w="9525">
            <a:noFill/>
            <a:miter lim="800000"/>
            <a:headEnd/>
            <a:tailEnd/>
          </a:ln>
        </p:spPr>
        <p:txBody>
          <a:bodyPr>
            <a:spAutoFit/>
          </a:bodyPr>
          <a:lstStyle/>
          <a:p>
            <a:r>
              <a:rPr lang="en-US" sz="2800">
                <a:solidFill>
                  <a:srgbClr val="FF0000"/>
                </a:solidFill>
                <a:latin typeface="Calibri" pitchFamily="34" charset="0"/>
                <a:cs typeface="Arial" charset="0"/>
              </a:rPr>
              <a:t>Hydrography applied</a:t>
            </a:r>
          </a:p>
        </p:txBody>
      </p:sp>
      <p:cxnSp>
        <p:nvCxnSpPr>
          <p:cNvPr id="6" name="Straight Arrow Connector 5"/>
          <p:cNvCxnSpPr/>
          <p:nvPr/>
        </p:nvCxnSpPr>
        <p:spPr>
          <a:xfrm flipH="1">
            <a:off x="1676400" y="1627188"/>
            <a:ext cx="2819400" cy="12684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72000" y="1752600"/>
            <a:ext cx="381000" cy="2895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86400" y="1752600"/>
            <a:ext cx="457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sp>
        <p:nvSpPr>
          <p:cNvPr id="21507" name="Content Placeholder 2"/>
          <p:cNvSpPr>
            <a:spLocks noGrp="1"/>
          </p:cNvSpPr>
          <p:nvPr>
            <p:ph idx="1"/>
          </p:nvPr>
        </p:nvSpPr>
        <p:spPr/>
        <p:txBody>
          <a:bodyPr/>
          <a:lstStyle/>
          <a:p>
            <a:pPr eaLnBrk="1" hangingPunct="1"/>
            <a:endParaRPr lang="en-US" smtClean="0">
              <a:latin typeface="Arial" charset="0"/>
              <a:cs typeface="Arial" charset="0"/>
            </a:endParaRPr>
          </a:p>
        </p:txBody>
      </p:sp>
      <p:pic>
        <p:nvPicPr>
          <p:cNvPr id="21508" name="Picture 2" descr="R:\Lowelzo\noInset.gif"/>
          <p:cNvPicPr>
            <a:picLocks noChangeAspect="1" noChangeArrowheads="1"/>
          </p:cNvPicPr>
          <p:nvPr/>
        </p:nvPicPr>
        <p:blipFill>
          <a:blip r:embed="rId3" cstate="print"/>
          <a:srcRect/>
          <a:stretch>
            <a:fillRect/>
          </a:stretch>
        </p:blipFill>
        <p:spPr bwMode="auto">
          <a:xfrm>
            <a:off x="-34925" y="4763"/>
            <a:ext cx="9163050" cy="6986587"/>
          </a:xfrm>
          <a:prstGeom prst="rect">
            <a:avLst/>
          </a:prstGeom>
          <a:noFill/>
          <a:ln w="9525">
            <a:noFill/>
            <a:miter lim="800000"/>
            <a:headEnd/>
            <a:tailEnd/>
          </a:ln>
        </p:spPr>
      </p:pic>
      <p:sp>
        <p:nvSpPr>
          <p:cNvPr id="21509" name="TextBox 3"/>
          <p:cNvSpPr txBox="1">
            <a:spLocks noChangeArrowheads="1"/>
          </p:cNvSpPr>
          <p:nvPr/>
        </p:nvSpPr>
        <p:spPr bwMode="auto">
          <a:xfrm>
            <a:off x="5600700" y="915988"/>
            <a:ext cx="3238500" cy="955675"/>
          </a:xfrm>
          <a:prstGeom prst="rect">
            <a:avLst/>
          </a:prstGeom>
          <a:noFill/>
          <a:ln w="9525">
            <a:noFill/>
            <a:miter lim="800000"/>
            <a:headEnd/>
            <a:tailEnd/>
          </a:ln>
        </p:spPr>
        <p:txBody>
          <a:bodyPr>
            <a:spAutoFit/>
          </a:bodyPr>
          <a:lstStyle/>
          <a:p>
            <a:pPr algn="ctr"/>
            <a:r>
              <a:rPr lang="en-US" sz="2800">
                <a:solidFill>
                  <a:srgbClr val="FF0000"/>
                </a:solidFill>
                <a:latin typeface="Calibri" pitchFamily="34" charset="0"/>
                <a:cs typeface="Arial" charset="0"/>
              </a:rPr>
              <a:t>Maritime boundaries reviewed</a:t>
            </a:r>
          </a:p>
        </p:txBody>
      </p:sp>
      <p:cxnSp>
        <p:nvCxnSpPr>
          <p:cNvPr id="6" name="Straight Arrow Connector 5"/>
          <p:cNvCxnSpPr/>
          <p:nvPr/>
        </p:nvCxnSpPr>
        <p:spPr>
          <a:xfrm flipH="1">
            <a:off x="914400" y="1393825"/>
            <a:ext cx="4572000" cy="15779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371600" y="1717675"/>
            <a:ext cx="4229100" cy="3463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752600"/>
            <a:ext cx="9906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800600" y="1071563"/>
            <a:ext cx="533400" cy="714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1"/>
          </p:nvPr>
        </p:nvSpPr>
        <p:spPr/>
        <p:txBody>
          <a:bodyPr/>
          <a:lstStyle/>
          <a:p>
            <a:pPr eaLnBrk="1" hangingPunct="1"/>
            <a:endParaRPr lang="en-US" smtClean="0">
              <a:latin typeface="Arial" charset="0"/>
              <a:cs typeface="Arial" charset="0"/>
            </a:endParaRPr>
          </a:p>
        </p:txBody>
      </p:sp>
      <p:pic>
        <p:nvPicPr>
          <p:cNvPr id="22532" name="Picture 2" descr="R:\Lowelzo\16161Inset.gif"/>
          <p:cNvPicPr>
            <a:picLocks noChangeAspect="1" noChangeArrowheads="1"/>
          </p:cNvPicPr>
          <p:nvPr/>
        </p:nvPicPr>
        <p:blipFill>
          <a:blip r:embed="rId2" cstate="print"/>
          <a:srcRect/>
          <a:stretch>
            <a:fillRect/>
          </a:stretch>
        </p:blipFill>
        <p:spPr bwMode="auto">
          <a:xfrm>
            <a:off x="-31750" y="0"/>
            <a:ext cx="9196388" cy="7010400"/>
          </a:xfrm>
          <a:prstGeom prst="rect">
            <a:avLst/>
          </a:prstGeom>
          <a:noFill/>
          <a:ln w="9525">
            <a:noFill/>
            <a:miter lim="800000"/>
            <a:headEnd/>
            <a:tailEnd/>
          </a:ln>
        </p:spPr>
      </p:pic>
      <p:sp>
        <p:nvSpPr>
          <p:cNvPr id="22533" name="TextBox 3"/>
          <p:cNvSpPr txBox="1">
            <a:spLocks noChangeArrowheads="1"/>
          </p:cNvSpPr>
          <p:nvPr/>
        </p:nvSpPr>
        <p:spPr bwMode="auto">
          <a:xfrm>
            <a:off x="1447800" y="2381250"/>
            <a:ext cx="2667000" cy="954088"/>
          </a:xfrm>
          <a:prstGeom prst="rect">
            <a:avLst/>
          </a:prstGeom>
          <a:noFill/>
          <a:ln w="9525">
            <a:noFill/>
            <a:miter lim="800000"/>
            <a:headEnd/>
            <a:tailEnd/>
          </a:ln>
        </p:spPr>
        <p:txBody>
          <a:bodyPr>
            <a:spAutoFit/>
          </a:bodyPr>
          <a:lstStyle/>
          <a:p>
            <a:pPr algn="ctr"/>
            <a:r>
              <a:rPr lang="en-US" sz="2800">
                <a:solidFill>
                  <a:srgbClr val="FF0000"/>
                </a:solidFill>
                <a:latin typeface="Calibri" pitchFamily="34" charset="0"/>
                <a:cs typeface="Arial" charset="0"/>
              </a:rPr>
              <a:t>1:25,000 </a:t>
            </a:r>
            <a:br>
              <a:rPr lang="en-US" sz="2800">
                <a:solidFill>
                  <a:srgbClr val="FF0000"/>
                </a:solidFill>
                <a:latin typeface="Calibri" pitchFamily="34" charset="0"/>
                <a:cs typeface="Arial" charset="0"/>
              </a:rPr>
            </a:br>
            <a:r>
              <a:rPr lang="en-US" sz="2800">
                <a:solidFill>
                  <a:srgbClr val="FF0000"/>
                </a:solidFill>
                <a:latin typeface="Calibri" pitchFamily="34" charset="0"/>
                <a:cs typeface="Arial" charset="0"/>
              </a:rPr>
              <a:t>Harbor coverage</a:t>
            </a:r>
          </a:p>
        </p:txBody>
      </p:sp>
      <p:cxnSp>
        <p:nvCxnSpPr>
          <p:cNvPr id="7" name="Straight Arrow Connector 6"/>
          <p:cNvCxnSpPr/>
          <p:nvPr/>
        </p:nvCxnSpPr>
        <p:spPr>
          <a:xfrm flipH="1" flipV="1">
            <a:off x="1600200" y="1295400"/>
            <a:ext cx="10287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2" cstate="print"/>
          <a:srcRect/>
          <a:stretch>
            <a:fillRect/>
          </a:stretch>
        </p:blipFill>
        <p:spPr>
          <a:xfrm>
            <a:off x="457200" y="422275"/>
            <a:ext cx="8305800" cy="5445125"/>
          </a:xfr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33400"/>
            <a:ext cx="8229600" cy="1143000"/>
          </a:xfrm>
        </p:spPr>
        <p:txBody>
          <a:bodyPr/>
          <a:lstStyle/>
          <a:p>
            <a:pPr eaLnBrk="1" hangingPunct="1">
              <a:lnSpc>
                <a:spcPct val="90000"/>
              </a:lnSpc>
            </a:pPr>
            <a:r>
              <a:rPr lang="en-US" sz="3600" smtClean="0"/>
              <a:t>Products for navigation in time for </a:t>
            </a:r>
            <a:br>
              <a:rPr lang="en-US" sz="3600" smtClean="0"/>
            </a:br>
            <a:r>
              <a:rPr lang="en-US" sz="3600" smtClean="0"/>
              <a:t>June ice breakup</a:t>
            </a:r>
          </a:p>
        </p:txBody>
      </p:sp>
      <p:sp>
        <p:nvSpPr>
          <p:cNvPr id="24579" name="Content Placeholder 2"/>
          <p:cNvSpPr>
            <a:spLocks noGrp="1"/>
          </p:cNvSpPr>
          <p:nvPr>
            <p:ph idx="1"/>
          </p:nvPr>
        </p:nvSpPr>
        <p:spPr>
          <a:xfrm>
            <a:off x="457200" y="2209800"/>
            <a:ext cx="8229600" cy="3810000"/>
          </a:xfrm>
        </p:spPr>
        <p:txBody>
          <a:bodyPr/>
          <a:lstStyle/>
          <a:p>
            <a:pPr eaLnBrk="1" hangingPunct="1"/>
            <a:r>
              <a:rPr lang="en-US" smtClean="0">
                <a:latin typeface="Calibri" pitchFamily="34" charset="0"/>
                <a:cs typeface="Arial" charset="0"/>
              </a:rPr>
              <a:t>Print on Demand – available first week in May</a:t>
            </a:r>
          </a:p>
          <a:p>
            <a:pPr eaLnBrk="1" hangingPunct="1"/>
            <a:r>
              <a:rPr lang="en-US" smtClean="0">
                <a:latin typeface="Calibri" pitchFamily="34" charset="0"/>
                <a:cs typeface="Arial" charset="0"/>
              </a:rPr>
              <a:t>Raster nautical chart – available first week in May</a:t>
            </a:r>
          </a:p>
          <a:p>
            <a:pPr eaLnBrk="1" hangingPunct="1"/>
            <a:r>
              <a:rPr lang="en-US" smtClean="0">
                <a:latin typeface="Calibri" pitchFamily="34" charset="0"/>
                <a:cs typeface="Arial" charset="0"/>
              </a:rPr>
              <a:t>Lithographic chart – end May, beginning June</a:t>
            </a:r>
          </a:p>
          <a:p>
            <a:pPr eaLnBrk="1" hangingPunct="1"/>
            <a:r>
              <a:rPr lang="en-US" smtClean="0">
                <a:latin typeface="Calibri" pitchFamily="34" charset="0"/>
                <a:cs typeface="Arial" charset="0"/>
              </a:rPr>
              <a:t>Electronic navigational chart (ENC) – early June</a:t>
            </a:r>
          </a:p>
          <a:p>
            <a:pPr eaLnBrk="1" hangingPunct="1"/>
            <a:r>
              <a:rPr lang="en-US" smtClean="0">
                <a:latin typeface="Calibri" pitchFamily="34" charset="0"/>
                <a:cs typeface="Arial" charset="0"/>
              </a:rPr>
              <a:t>Coast Pilot update – next new edition will be printed in early August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8"/>
            <a:ext cx="8229600" cy="4525962"/>
          </a:xfrm>
        </p:spPr>
        <p:txBody>
          <a:bodyPr/>
          <a:lstStyle/>
          <a:p>
            <a:pPr>
              <a:lnSpc>
                <a:spcPct val="90000"/>
              </a:lnSpc>
              <a:spcBef>
                <a:spcPts val="0"/>
              </a:spcBef>
              <a:spcAft>
                <a:spcPts val="1200"/>
              </a:spcAft>
              <a:defRPr/>
            </a:pPr>
            <a:r>
              <a:rPr lang="en-US" dirty="0" smtClean="0">
                <a:latin typeface="+mn-lt"/>
              </a:rPr>
              <a:t>ENC Direct to GIS</a:t>
            </a:r>
          </a:p>
          <a:p>
            <a:pPr>
              <a:lnSpc>
                <a:spcPct val="90000"/>
              </a:lnSpc>
              <a:spcBef>
                <a:spcPts val="0"/>
              </a:spcBef>
              <a:spcAft>
                <a:spcPts val="1200"/>
              </a:spcAft>
              <a:defRPr/>
            </a:pPr>
            <a:r>
              <a:rPr lang="en-US" dirty="0" smtClean="0">
                <a:latin typeface="+mn-lt"/>
              </a:rPr>
              <a:t>Digital Coast – Coastal Resource Management</a:t>
            </a:r>
          </a:p>
          <a:p>
            <a:pPr lvl="1">
              <a:lnSpc>
                <a:spcPct val="90000"/>
              </a:lnSpc>
              <a:spcBef>
                <a:spcPts val="0"/>
              </a:spcBef>
              <a:spcAft>
                <a:spcPts val="1200"/>
              </a:spcAft>
              <a:defRPr/>
            </a:pPr>
            <a:r>
              <a:rPr lang="en-US" dirty="0" smtClean="0">
                <a:latin typeface="+mn-lt"/>
              </a:rPr>
              <a:t>Benthic</a:t>
            </a:r>
          </a:p>
          <a:p>
            <a:pPr lvl="1">
              <a:lnSpc>
                <a:spcPct val="90000"/>
              </a:lnSpc>
              <a:spcBef>
                <a:spcPts val="0"/>
              </a:spcBef>
              <a:spcAft>
                <a:spcPts val="1200"/>
              </a:spcAft>
              <a:defRPr/>
            </a:pPr>
            <a:r>
              <a:rPr lang="en-US" dirty="0" smtClean="0">
                <a:latin typeface="+mn-lt"/>
              </a:rPr>
              <a:t>Hydrographic</a:t>
            </a:r>
          </a:p>
          <a:p>
            <a:pPr lvl="1">
              <a:lnSpc>
                <a:spcPct val="90000"/>
              </a:lnSpc>
              <a:spcBef>
                <a:spcPts val="0"/>
              </a:spcBef>
              <a:spcAft>
                <a:spcPts val="1200"/>
              </a:spcAft>
              <a:defRPr/>
            </a:pPr>
            <a:r>
              <a:rPr lang="en-US" dirty="0" smtClean="0">
                <a:latin typeface="+mn-lt"/>
              </a:rPr>
              <a:t>Marine boundaries</a:t>
            </a:r>
          </a:p>
          <a:p>
            <a:pPr>
              <a:lnSpc>
                <a:spcPct val="90000"/>
              </a:lnSpc>
              <a:spcBef>
                <a:spcPts val="0"/>
              </a:spcBef>
              <a:spcAft>
                <a:spcPts val="1200"/>
              </a:spcAft>
              <a:defRPr/>
            </a:pPr>
            <a:r>
              <a:rPr lang="fr-FR" dirty="0" err="1">
                <a:latin typeface="+mn-lt"/>
              </a:rPr>
              <a:t>Environmental</a:t>
            </a:r>
            <a:r>
              <a:rPr lang="fr-FR" dirty="0">
                <a:latin typeface="+mn-lt"/>
              </a:rPr>
              <a:t> </a:t>
            </a:r>
            <a:r>
              <a:rPr lang="fr-FR" dirty="0" err="1">
                <a:latin typeface="+mn-lt"/>
              </a:rPr>
              <a:t>Response</a:t>
            </a:r>
            <a:r>
              <a:rPr lang="fr-FR" dirty="0">
                <a:latin typeface="+mn-lt"/>
              </a:rPr>
              <a:t> Management Application (ERMA)</a:t>
            </a:r>
          </a:p>
          <a:p>
            <a:pPr lvl="1">
              <a:lnSpc>
                <a:spcPct val="90000"/>
              </a:lnSpc>
              <a:spcBef>
                <a:spcPts val="0"/>
              </a:spcBef>
              <a:spcAft>
                <a:spcPts val="1200"/>
              </a:spcAft>
              <a:defRPr/>
            </a:pPr>
            <a:endParaRPr lang="en-US" dirty="0">
              <a:latin typeface="+mn-lt"/>
            </a:endParaRPr>
          </a:p>
        </p:txBody>
      </p:sp>
      <p:sp>
        <p:nvSpPr>
          <p:cNvPr id="25603" name="Title 1"/>
          <p:cNvSpPr>
            <a:spLocks noGrp="1"/>
          </p:cNvSpPr>
          <p:nvPr>
            <p:ph type="title"/>
          </p:nvPr>
        </p:nvSpPr>
        <p:spPr>
          <a:xfrm>
            <a:off x="457200" y="381000"/>
            <a:ext cx="8229600" cy="1143000"/>
          </a:xfrm>
        </p:spPr>
        <p:txBody>
          <a:bodyPr/>
          <a:lstStyle/>
          <a:p>
            <a:pPr eaLnBrk="1" hangingPunct="1"/>
            <a:r>
              <a:rPr lang="en-US" smtClean="0"/>
              <a:t/>
            </a:r>
            <a:br>
              <a:rPr lang="en-US" smtClean="0"/>
            </a:br>
            <a:r>
              <a:rPr lang="en-US" sz="3600" smtClean="0"/>
              <a:t>Products supported by new charting data</a:t>
            </a:r>
            <a:br>
              <a:rPr lang="en-US" sz="3600" smtClean="0"/>
            </a:br>
            <a:endParaRPr lang="en-US" sz="36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R:\Lowelzo\OceanPolicy.gif"/>
          <p:cNvPicPr>
            <a:picLocks noChangeAspect="1" noChangeArrowheads="1"/>
          </p:cNvPicPr>
          <p:nvPr/>
        </p:nvPicPr>
        <p:blipFill>
          <a:blip r:embed="rId2" cstate="print"/>
          <a:srcRect/>
          <a:stretch>
            <a:fillRect/>
          </a:stretch>
        </p:blipFill>
        <p:spPr bwMode="auto">
          <a:xfrm>
            <a:off x="381000" y="457200"/>
            <a:ext cx="4343400" cy="5610225"/>
          </a:xfrm>
          <a:prstGeom prst="rect">
            <a:avLst/>
          </a:prstGeom>
          <a:noFill/>
          <a:ln w="9525">
            <a:noFill/>
            <a:miter lim="800000"/>
            <a:headEnd/>
            <a:tailEnd/>
          </a:ln>
        </p:spPr>
      </p:pic>
      <p:sp>
        <p:nvSpPr>
          <p:cNvPr id="11267" name="TextBox 1"/>
          <p:cNvSpPr txBox="1">
            <a:spLocks noChangeArrowheads="1"/>
          </p:cNvSpPr>
          <p:nvPr/>
        </p:nvSpPr>
        <p:spPr bwMode="auto">
          <a:xfrm>
            <a:off x="5105400" y="1665288"/>
            <a:ext cx="3733800" cy="3540125"/>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smtClean="0">
                <a:latin typeface="+mn-lt"/>
              </a:rPr>
              <a:t>National Priorities</a:t>
            </a:r>
          </a:p>
          <a:p>
            <a:pPr algn="ctr" eaLnBrk="1" hangingPunct="1">
              <a:defRPr/>
            </a:pPr>
            <a:endParaRPr lang="en-US" sz="2400" dirty="0" smtClean="0">
              <a:latin typeface="+mn-lt"/>
            </a:endParaRPr>
          </a:p>
          <a:p>
            <a:pPr algn="ctr" eaLnBrk="1" hangingPunct="1">
              <a:defRPr/>
            </a:pPr>
            <a:r>
              <a:rPr lang="en-US" sz="2400" dirty="0" smtClean="0">
                <a:latin typeface="+mn-lt"/>
              </a:rPr>
              <a:t>Observations, mapping and infrastructure</a:t>
            </a:r>
          </a:p>
          <a:p>
            <a:pPr algn="ctr" eaLnBrk="1" hangingPunct="1">
              <a:defRPr/>
            </a:pPr>
            <a:endParaRPr lang="en-US" sz="2400" dirty="0" smtClean="0">
              <a:latin typeface="+mn-lt"/>
            </a:endParaRPr>
          </a:p>
          <a:p>
            <a:pPr algn="ctr" eaLnBrk="1" hangingPunct="1">
              <a:defRPr/>
            </a:pPr>
            <a:r>
              <a:rPr lang="en-US" sz="2400" dirty="0" smtClean="0">
                <a:latin typeface="+mn-lt"/>
              </a:rPr>
              <a:t>Coordinate and support</a:t>
            </a:r>
          </a:p>
          <a:p>
            <a:pPr algn="ctr" eaLnBrk="1" hangingPunct="1">
              <a:defRPr/>
            </a:pPr>
            <a:endParaRPr lang="en-US" sz="2400" dirty="0" smtClean="0">
              <a:latin typeface="+mn-lt"/>
            </a:endParaRPr>
          </a:p>
          <a:p>
            <a:pPr algn="ctr" eaLnBrk="1" hangingPunct="1">
              <a:defRPr/>
            </a:pPr>
            <a:r>
              <a:rPr lang="en-US" sz="2400" dirty="0" smtClean="0">
                <a:latin typeface="+mn-lt"/>
              </a:rPr>
              <a:t>Changing conditions in the Arctic</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1143000"/>
          </a:xfrm>
        </p:spPr>
        <p:txBody>
          <a:bodyPr/>
          <a:lstStyle/>
          <a:p>
            <a:r>
              <a:rPr lang="en-US" sz="3600" smtClean="0"/>
              <a:t>Kotzebue Chart 16161 </a:t>
            </a:r>
            <a:br>
              <a:rPr lang="en-US" sz="3600" smtClean="0"/>
            </a:br>
            <a:r>
              <a:rPr lang="en-US" sz="3600" smtClean="0"/>
              <a:t>Customer Requirements</a:t>
            </a:r>
          </a:p>
        </p:txBody>
      </p:sp>
      <p:sp>
        <p:nvSpPr>
          <p:cNvPr id="12291" name="Content Placeholder 2"/>
          <p:cNvSpPr>
            <a:spLocks noGrp="1"/>
          </p:cNvSpPr>
          <p:nvPr>
            <p:ph idx="1"/>
          </p:nvPr>
        </p:nvSpPr>
        <p:spPr/>
        <p:txBody>
          <a:bodyPr/>
          <a:lstStyle/>
          <a:p>
            <a:pPr marL="0" indent="0">
              <a:buFont typeface="Arial" charset="0"/>
              <a:buNone/>
              <a:defRPr/>
            </a:pPr>
            <a:endParaRPr lang="en-US" dirty="0" smtClean="0">
              <a:latin typeface="Arial" charset="0"/>
              <a:cs typeface="Arial" charset="0"/>
            </a:endParaRPr>
          </a:p>
          <a:p>
            <a:pPr marL="0" indent="0">
              <a:buFont typeface="Arial" charset="0"/>
              <a:buNone/>
              <a:defRPr/>
            </a:pPr>
            <a:endParaRPr lang="en-US" dirty="0" smtClean="0">
              <a:latin typeface="Arial" charset="0"/>
              <a:cs typeface="Arial" charset="0"/>
            </a:endParaRPr>
          </a:p>
          <a:p>
            <a:pPr>
              <a:lnSpc>
                <a:spcPct val="90000"/>
              </a:lnSpc>
              <a:spcBef>
                <a:spcPts val="0"/>
              </a:spcBef>
              <a:spcAft>
                <a:spcPts val="1200"/>
              </a:spcAft>
              <a:defRPr/>
            </a:pPr>
            <a:r>
              <a:rPr lang="en-US" dirty="0" smtClean="0">
                <a:latin typeface="+mn-lt"/>
                <a:cs typeface="Arial" charset="0"/>
              </a:rPr>
              <a:t>AK Navigation Manager meets with constituents, gathers requirements, and proposes a series of new charts for Alaska  </a:t>
            </a:r>
          </a:p>
          <a:p>
            <a:pPr>
              <a:lnSpc>
                <a:spcPct val="90000"/>
              </a:lnSpc>
              <a:spcBef>
                <a:spcPts val="0"/>
              </a:spcBef>
              <a:spcAft>
                <a:spcPts val="1200"/>
              </a:spcAft>
              <a:defRPr/>
            </a:pPr>
            <a:r>
              <a:rPr lang="en-US" dirty="0" smtClean="0">
                <a:latin typeface="+mn-lt"/>
                <a:cs typeface="Arial" charset="0"/>
              </a:rPr>
              <a:t>Kotzebue is part of the plan</a:t>
            </a:r>
          </a:p>
          <a:p>
            <a:pPr marL="0" indent="0">
              <a:buFont typeface="Arial" charset="0"/>
              <a:buNone/>
              <a:defRPr/>
            </a:pPr>
            <a:endParaRPr lang="en-US" dirty="0"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371600"/>
            <a:ext cx="3657600" cy="3733800"/>
          </a:xfrm>
        </p:spPr>
        <p:txBody>
          <a:bodyPr/>
          <a:lstStyle/>
          <a:p>
            <a:pPr marL="0" indent="0" algn="ctr">
              <a:lnSpc>
                <a:spcPct val="90000"/>
              </a:lnSpc>
              <a:spcBef>
                <a:spcPct val="0"/>
              </a:spcBef>
              <a:spcAft>
                <a:spcPts val="1200"/>
              </a:spcAft>
              <a:buFont typeface="Arial" charset="0"/>
              <a:buNone/>
            </a:pPr>
            <a:r>
              <a:rPr lang="en-US" sz="3600" smtClean="0">
                <a:latin typeface="Calibri" pitchFamily="34" charset="0"/>
                <a:cs typeface="Arial" charset="0"/>
              </a:rPr>
              <a:t>2011 - 2012</a:t>
            </a:r>
          </a:p>
          <a:p>
            <a:pPr marL="0" indent="0" algn="ctr">
              <a:lnSpc>
                <a:spcPct val="90000"/>
              </a:lnSpc>
              <a:spcBef>
                <a:spcPct val="0"/>
              </a:spcBef>
              <a:spcAft>
                <a:spcPts val="1200"/>
              </a:spcAft>
              <a:buFont typeface="Arial" charset="0"/>
              <a:buNone/>
            </a:pPr>
            <a:r>
              <a:rPr lang="en-US" smtClean="0">
                <a:latin typeface="Calibri" pitchFamily="34" charset="0"/>
                <a:cs typeface="Arial" charset="0"/>
              </a:rPr>
              <a:t>Office of Coast Survey formalizes a plan to improve charting in Alaska and the Arctic</a:t>
            </a:r>
          </a:p>
          <a:p>
            <a:pPr marL="0" indent="0">
              <a:buFont typeface="Arial" charset="0"/>
              <a:buNone/>
            </a:pPr>
            <a:endParaRPr lang="en-US" smtClean="0">
              <a:latin typeface="Calibri" pitchFamily="34" charset="0"/>
              <a:cs typeface="Arial" charset="0"/>
            </a:endParaRPr>
          </a:p>
        </p:txBody>
      </p:sp>
      <p:pic>
        <p:nvPicPr>
          <p:cNvPr id="13315" name="Picture 2" descr="R:\Lowelzo\ACP.gif"/>
          <p:cNvPicPr>
            <a:picLocks noChangeAspect="1" noChangeArrowheads="1"/>
          </p:cNvPicPr>
          <p:nvPr/>
        </p:nvPicPr>
        <p:blipFill>
          <a:blip r:embed="rId2" cstate="print"/>
          <a:srcRect/>
          <a:stretch>
            <a:fillRect/>
          </a:stretch>
        </p:blipFill>
        <p:spPr bwMode="auto">
          <a:xfrm>
            <a:off x="4470400" y="192088"/>
            <a:ext cx="4292600" cy="5599112"/>
          </a:xfrm>
          <a:prstGeom prst="rect">
            <a:avLst/>
          </a:prstGeom>
          <a:noFill/>
          <a:ln w="9525">
            <a:noFill/>
            <a:miter lim="800000"/>
            <a:headEnd/>
            <a:tailEnd/>
          </a:ln>
        </p:spPr>
      </p:pic>
      <p:sp>
        <p:nvSpPr>
          <p:cNvPr id="2" name="TextBox 1"/>
          <p:cNvSpPr txBox="1"/>
          <p:nvPr/>
        </p:nvSpPr>
        <p:spPr>
          <a:xfrm>
            <a:off x="228600" y="5791200"/>
            <a:ext cx="4241800" cy="461963"/>
          </a:xfrm>
          <a:prstGeom prst="rect">
            <a:avLst/>
          </a:prstGeom>
          <a:noFill/>
        </p:spPr>
        <p:txBody>
          <a:bodyPr>
            <a:spAutoFit/>
          </a:bodyPr>
          <a:lstStyle/>
          <a:p>
            <a:pPr>
              <a:defRPr/>
            </a:pPr>
            <a:r>
              <a:rPr lang="en-US" sz="2400" dirty="0">
                <a:latin typeface="+mn-lt"/>
              </a:rPr>
              <a:t>http://nauticalcharts.noaa.gov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Lowelzo\16005All.gif"/>
          <p:cNvPicPr>
            <a:picLocks noChangeAspect="1" noChangeArrowheads="1"/>
          </p:cNvPicPr>
          <p:nvPr/>
        </p:nvPicPr>
        <p:blipFill>
          <a:blip r:embed="rId2" cstate="print"/>
          <a:srcRect/>
          <a:stretch>
            <a:fillRect/>
          </a:stretch>
        </p:blipFill>
        <p:spPr bwMode="auto">
          <a:xfrm>
            <a:off x="457200" y="114300"/>
            <a:ext cx="4343400" cy="6151563"/>
          </a:xfrm>
          <a:prstGeom prst="rect">
            <a:avLst/>
          </a:prstGeom>
          <a:noFill/>
          <a:ln w="9525">
            <a:noFill/>
            <a:miter lim="800000"/>
            <a:headEnd/>
            <a:tailEnd/>
          </a:ln>
        </p:spPr>
      </p:pic>
      <p:sp>
        <p:nvSpPr>
          <p:cNvPr id="14339" name="TextBox 2"/>
          <p:cNvSpPr txBox="1">
            <a:spLocks noChangeArrowheads="1"/>
          </p:cNvSpPr>
          <p:nvPr/>
        </p:nvSpPr>
        <p:spPr bwMode="auto">
          <a:xfrm>
            <a:off x="5405438" y="1143000"/>
            <a:ext cx="3200400" cy="4370388"/>
          </a:xfrm>
          <a:prstGeom prst="rect">
            <a:avLst/>
          </a:prstGeom>
          <a:noFill/>
          <a:ln w="9525">
            <a:noFill/>
            <a:miter lim="800000"/>
            <a:headEnd/>
            <a:tailEnd/>
          </a:ln>
        </p:spPr>
        <p:txBody>
          <a:bodyPr>
            <a:spAutoFit/>
          </a:bodyPr>
          <a:lstStyle/>
          <a:p>
            <a:pPr algn="ctr">
              <a:lnSpc>
                <a:spcPct val="90000"/>
              </a:lnSpc>
              <a:spcAft>
                <a:spcPts val="1200"/>
              </a:spcAft>
            </a:pPr>
            <a:r>
              <a:rPr lang="en-US" sz="3200">
                <a:latin typeface="Calibri" pitchFamily="34" charset="0"/>
                <a:cs typeface="Arial" charset="0"/>
              </a:rPr>
              <a:t>16005</a:t>
            </a:r>
            <a:br>
              <a:rPr lang="en-US" sz="3200">
                <a:latin typeface="Calibri" pitchFamily="34" charset="0"/>
                <a:cs typeface="Arial" charset="0"/>
              </a:rPr>
            </a:br>
            <a:r>
              <a:rPr lang="en-US" sz="3200">
                <a:latin typeface="Calibri" pitchFamily="34" charset="0"/>
                <a:cs typeface="Arial" charset="0"/>
              </a:rPr>
              <a:t>Best available coverage for Kotzebue prior to the release of chart 16161</a:t>
            </a:r>
          </a:p>
          <a:p>
            <a:pPr algn="ctr"/>
            <a:endParaRPr lang="en-US" sz="3200">
              <a:latin typeface="Calibri" pitchFamily="34" charset="0"/>
              <a:cs typeface="Arial" charset="0"/>
            </a:endParaRPr>
          </a:p>
          <a:p>
            <a:pPr algn="ctr"/>
            <a:r>
              <a:rPr lang="en-US" sz="5400">
                <a:latin typeface="Calibri" pitchFamily="34" charset="0"/>
                <a:cs typeface="Arial" charset="0"/>
              </a:rPr>
              <a:t>1:700,000</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Arial" charset="0"/>
              <a:buNone/>
              <a:defRPr/>
            </a:pPr>
            <a:endParaRPr lang="en-US" dirty="0" smtClean="0"/>
          </a:p>
          <a:p>
            <a:pPr marL="0" indent="0">
              <a:buFont typeface="Arial" charset="0"/>
              <a:buNone/>
              <a:defRPr/>
            </a:pPr>
            <a:endParaRPr lang="en-US" dirty="0"/>
          </a:p>
          <a:p>
            <a:pPr>
              <a:lnSpc>
                <a:spcPct val="90000"/>
              </a:lnSpc>
              <a:spcBef>
                <a:spcPts val="0"/>
              </a:spcBef>
              <a:spcAft>
                <a:spcPts val="1200"/>
              </a:spcAft>
              <a:defRPr/>
            </a:pPr>
            <a:r>
              <a:rPr lang="en-US" dirty="0" smtClean="0">
                <a:latin typeface="+mn-lt"/>
              </a:rPr>
              <a:t>Industry and government in Kotzebue request larger scale charting data for 2012 season</a:t>
            </a:r>
          </a:p>
          <a:p>
            <a:pPr>
              <a:lnSpc>
                <a:spcPct val="90000"/>
              </a:lnSpc>
              <a:spcBef>
                <a:spcPts val="0"/>
              </a:spcBef>
              <a:spcAft>
                <a:spcPts val="1200"/>
              </a:spcAft>
              <a:defRPr/>
            </a:pPr>
            <a:r>
              <a:rPr lang="en-US" dirty="0" smtClean="0">
                <a:latin typeface="+mn-lt"/>
              </a:rPr>
              <a:t>Coast Survey management </a:t>
            </a:r>
            <a:r>
              <a:rPr lang="en-US" dirty="0">
                <a:latin typeface="+mn-lt"/>
              </a:rPr>
              <a:t>visits </a:t>
            </a:r>
            <a:r>
              <a:rPr lang="en-US" dirty="0" smtClean="0">
                <a:latin typeface="+mn-lt"/>
              </a:rPr>
              <a:t>Kotzebue in July 2011 </a:t>
            </a:r>
            <a:r>
              <a:rPr lang="en-US" dirty="0">
                <a:latin typeface="+mn-lt"/>
              </a:rPr>
              <a:t>and </a:t>
            </a:r>
            <a:r>
              <a:rPr lang="en-US" dirty="0" smtClean="0">
                <a:latin typeface="+mn-lt"/>
              </a:rPr>
              <a:t>promises a </a:t>
            </a:r>
            <a:r>
              <a:rPr lang="en-US" dirty="0">
                <a:latin typeface="+mn-lt"/>
              </a:rPr>
              <a:t>new </a:t>
            </a:r>
            <a:r>
              <a:rPr lang="en-US" dirty="0" smtClean="0">
                <a:latin typeface="+mn-lt"/>
              </a:rPr>
              <a:t>chart before </a:t>
            </a:r>
            <a:r>
              <a:rPr lang="en-US" dirty="0">
                <a:latin typeface="+mn-lt"/>
              </a:rPr>
              <a:t>ice break-up in mid-June 2012</a:t>
            </a:r>
          </a:p>
          <a:p>
            <a:pPr>
              <a:lnSpc>
                <a:spcPct val="90000"/>
              </a:lnSpc>
              <a:spcBef>
                <a:spcPts val="0"/>
              </a:spcBef>
              <a:spcAft>
                <a:spcPts val="1200"/>
              </a:spcAft>
              <a:defRPr/>
            </a:pPr>
            <a:endParaRPr lang="en-US" dirty="0"/>
          </a:p>
        </p:txBody>
      </p:sp>
      <p:sp>
        <p:nvSpPr>
          <p:cNvPr id="15363" name="Title 1"/>
          <p:cNvSpPr>
            <a:spLocks noGrp="1"/>
          </p:cNvSpPr>
          <p:nvPr>
            <p:ph type="title"/>
          </p:nvPr>
        </p:nvSpPr>
        <p:spPr>
          <a:xfrm>
            <a:off x="457200" y="685800"/>
            <a:ext cx="8229600" cy="1143000"/>
          </a:xfrm>
        </p:spPr>
        <p:txBody>
          <a:bodyPr/>
          <a:lstStyle/>
          <a:p>
            <a:r>
              <a:rPr lang="en-US" sz="3600" smtClean="0"/>
              <a:t>Kotzebue Chart 16161 </a:t>
            </a:r>
            <a:br>
              <a:rPr lang="en-US" sz="3600" smtClean="0"/>
            </a:br>
            <a:r>
              <a:rPr lang="en-US" sz="3600" smtClean="0"/>
              <a:t>Customer Request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25"/>
          <p:cNvPicPr>
            <a:picLocks noGrp="1" noChangeAspect="1"/>
          </p:cNvPicPr>
          <p:nvPr>
            <p:ph idx="1"/>
          </p:nvPr>
        </p:nvPicPr>
        <p:blipFill>
          <a:blip r:embed="rId3" cstate="print"/>
          <a:srcRect/>
          <a:stretch>
            <a:fillRect/>
          </a:stretch>
        </p:blipFill>
        <p:spPr>
          <a:xfrm>
            <a:off x="0" y="0"/>
            <a:ext cx="9807575" cy="6934200"/>
          </a:xfrm>
        </p:spPr>
      </p:pic>
      <p:sp>
        <p:nvSpPr>
          <p:cNvPr id="5" name="TextBox 7"/>
          <p:cNvSpPr txBox="1">
            <a:spLocks noChangeArrowheads="1"/>
          </p:cNvSpPr>
          <p:nvPr/>
        </p:nvSpPr>
        <p:spPr bwMode="auto">
          <a:xfrm>
            <a:off x="131763" y="3286125"/>
            <a:ext cx="2813050" cy="1200150"/>
          </a:xfrm>
          <a:prstGeom prst="rect">
            <a:avLst/>
          </a:prstGeom>
          <a:solidFill>
            <a:schemeClr val="tx1"/>
          </a:solidFill>
          <a:ln w="9525">
            <a:noFill/>
            <a:miter lim="800000"/>
            <a:headEnd/>
            <a:tailEnd/>
          </a:ln>
        </p:spPr>
        <p:txBody>
          <a:bodyPr>
            <a:spAutoFit/>
          </a:bodyPr>
          <a:lstStyle/>
          <a:p>
            <a:pPr algn="ctr"/>
            <a:r>
              <a:rPr lang="en-US" sz="2400" b="1">
                <a:solidFill>
                  <a:schemeClr val="bg1"/>
                </a:solidFill>
                <a:latin typeface="Calibri" pitchFamily="34" charset="0"/>
                <a:cs typeface="Arial" charset="0"/>
              </a:rPr>
              <a:t>Tides collected</a:t>
            </a:r>
            <a:br>
              <a:rPr lang="en-US" sz="2400" b="1">
                <a:solidFill>
                  <a:schemeClr val="bg1"/>
                </a:solidFill>
                <a:latin typeface="Calibri" pitchFamily="34" charset="0"/>
                <a:cs typeface="Arial" charset="0"/>
              </a:rPr>
            </a:br>
            <a:r>
              <a:rPr lang="en-US" sz="2400" b="1">
                <a:solidFill>
                  <a:schemeClr val="bg1"/>
                </a:solidFill>
                <a:latin typeface="Calibri" pitchFamily="34" charset="0"/>
                <a:cs typeface="Arial" charset="0"/>
              </a:rPr>
              <a:t> summer 2011</a:t>
            </a:r>
          </a:p>
          <a:p>
            <a:pPr algn="ctr"/>
            <a:r>
              <a:rPr lang="en-US" sz="2400" b="1">
                <a:solidFill>
                  <a:schemeClr val="bg1"/>
                </a:solidFill>
                <a:latin typeface="Calibri" pitchFamily="34" charset="0"/>
                <a:cs typeface="Arial" charset="0"/>
              </a:rPr>
              <a:t>CO-OPS</a:t>
            </a:r>
          </a:p>
        </p:txBody>
      </p:sp>
      <p:sp>
        <p:nvSpPr>
          <p:cNvPr id="16388" name="TextBox 10"/>
          <p:cNvSpPr txBox="1">
            <a:spLocks noChangeArrowheads="1"/>
          </p:cNvSpPr>
          <p:nvPr/>
        </p:nvSpPr>
        <p:spPr bwMode="auto">
          <a:xfrm>
            <a:off x="209550" y="5486400"/>
            <a:ext cx="2813050" cy="1200150"/>
          </a:xfrm>
          <a:prstGeom prst="rect">
            <a:avLst/>
          </a:prstGeom>
          <a:solidFill>
            <a:schemeClr val="tx1"/>
          </a:solidFill>
          <a:ln w="9525">
            <a:noFill/>
            <a:miter lim="800000"/>
            <a:headEnd/>
            <a:tailEnd/>
          </a:ln>
        </p:spPr>
        <p:txBody>
          <a:bodyPr>
            <a:spAutoFit/>
          </a:bodyPr>
          <a:lstStyle/>
          <a:p>
            <a:r>
              <a:rPr lang="en-US" sz="3600" b="1">
                <a:solidFill>
                  <a:schemeClr val="bg1"/>
                </a:solidFill>
                <a:latin typeface="Calibri" pitchFamily="34" charset="0"/>
                <a:cs typeface="Arial" charset="0"/>
              </a:rPr>
              <a:t>16005 1:700,000</a:t>
            </a:r>
          </a:p>
        </p:txBody>
      </p:sp>
      <p:cxnSp>
        <p:nvCxnSpPr>
          <p:cNvPr id="12" name="Straight Arrow Connector 11"/>
          <p:cNvCxnSpPr/>
          <p:nvPr/>
        </p:nvCxnSpPr>
        <p:spPr>
          <a:xfrm flipV="1">
            <a:off x="1524000" y="457200"/>
            <a:ext cx="304800" cy="2625725"/>
          </a:xfrm>
          <a:prstGeom prst="straightConnector1">
            <a:avLst/>
          </a:prstGeom>
          <a:ln w="28575">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0800" y="4127500"/>
            <a:ext cx="1295400" cy="2209800"/>
          </a:xfrm>
          <a:prstGeom prst="straightConnector1">
            <a:avLst/>
          </a:prstGeom>
          <a:ln w="28575">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438400"/>
            <a:ext cx="152400" cy="644525"/>
          </a:xfrm>
          <a:prstGeom prst="straightConnector1">
            <a:avLst/>
          </a:prstGeom>
          <a:ln w="28575">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022600" y="3286125"/>
            <a:ext cx="1016000" cy="414338"/>
          </a:xfrm>
          <a:prstGeom prst="straightConnector1">
            <a:avLst/>
          </a:prstGeom>
          <a:ln w="28575">
            <a:solidFill>
              <a:schemeClr val="tx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393" name="Picture 1"/>
          <p:cNvPicPr>
            <a:picLocks noChangeAspect="1"/>
          </p:cNvPicPr>
          <p:nvPr/>
        </p:nvPicPr>
        <p:blipFill>
          <a:blip r:embed="rId4" cstate="print"/>
          <a:srcRect/>
          <a:stretch>
            <a:fillRect/>
          </a:stretch>
        </p:blipFill>
        <p:spPr bwMode="auto">
          <a:xfrm>
            <a:off x="5334000" y="401638"/>
            <a:ext cx="3556000" cy="2667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sp>
        <p:nvSpPr>
          <p:cNvPr id="17411" name="Content Placeholder 2"/>
          <p:cNvSpPr>
            <a:spLocks noGrp="1"/>
          </p:cNvSpPr>
          <p:nvPr>
            <p:ph idx="1"/>
          </p:nvPr>
        </p:nvSpPr>
        <p:spPr/>
        <p:txBody>
          <a:bodyPr/>
          <a:lstStyle/>
          <a:p>
            <a:pPr eaLnBrk="1" hangingPunct="1"/>
            <a:endParaRPr lang="en-US" smtClean="0">
              <a:latin typeface="Arial" charset="0"/>
              <a:cs typeface="Arial" charset="0"/>
            </a:endParaRPr>
          </a:p>
        </p:txBody>
      </p:sp>
      <p:pic>
        <p:nvPicPr>
          <p:cNvPr id="17412" name="Picture 2" descr="R:\Lowelzo\16005KotzOld.gif"/>
          <p:cNvPicPr>
            <a:picLocks noChangeAspect="1" noChangeArrowheads="1"/>
          </p:cNvPicPr>
          <p:nvPr/>
        </p:nvPicPr>
        <p:blipFill>
          <a:blip r:embed="rId3" cstate="print"/>
          <a:srcRect/>
          <a:stretch>
            <a:fillRect/>
          </a:stretch>
        </p:blipFill>
        <p:spPr bwMode="auto">
          <a:xfrm>
            <a:off x="4763" y="0"/>
            <a:ext cx="9820275" cy="6858000"/>
          </a:xfrm>
          <a:prstGeom prst="rect">
            <a:avLst/>
          </a:prstGeom>
          <a:noFill/>
          <a:ln w="9525">
            <a:noFill/>
            <a:miter lim="800000"/>
            <a:headEnd/>
            <a:tailEnd/>
          </a:ln>
        </p:spPr>
      </p:pic>
      <p:pic>
        <p:nvPicPr>
          <p:cNvPr id="5125" name="Picture 5" descr="R:\Lowelzo\shoreline.gif"/>
          <p:cNvPicPr>
            <a:picLocks noChangeAspect="1" noChangeArrowheads="1"/>
          </p:cNvPicPr>
          <p:nvPr/>
        </p:nvPicPr>
        <p:blipFill>
          <a:blip r:embed="rId4" cstate="print"/>
          <a:srcRect/>
          <a:stretch>
            <a:fillRect/>
          </a:stretch>
        </p:blipFill>
        <p:spPr bwMode="auto">
          <a:xfrm>
            <a:off x="1843088" y="-1427163"/>
            <a:ext cx="10120312" cy="7543801"/>
          </a:xfrm>
          <a:prstGeom prst="rect">
            <a:avLst/>
          </a:prstGeom>
          <a:noFill/>
          <a:ln w="9525">
            <a:noFill/>
            <a:miter lim="800000"/>
            <a:headEnd/>
            <a:tailEnd/>
          </a:ln>
        </p:spPr>
      </p:pic>
      <p:sp>
        <p:nvSpPr>
          <p:cNvPr id="5126" name="TextBox 7"/>
          <p:cNvSpPr txBox="1">
            <a:spLocks noChangeArrowheads="1"/>
          </p:cNvSpPr>
          <p:nvPr/>
        </p:nvSpPr>
        <p:spPr bwMode="auto">
          <a:xfrm>
            <a:off x="228600" y="2344738"/>
            <a:ext cx="4267200" cy="1200150"/>
          </a:xfrm>
          <a:prstGeom prst="rect">
            <a:avLst/>
          </a:prstGeom>
          <a:solidFill>
            <a:schemeClr val="tx1"/>
          </a:solidFill>
          <a:ln w="9525">
            <a:noFill/>
            <a:miter lim="800000"/>
            <a:headEnd/>
            <a:tailEnd/>
          </a:ln>
        </p:spPr>
        <p:txBody>
          <a:bodyPr>
            <a:spAutoFit/>
          </a:bodyPr>
          <a:lstStyle/>
          <a:p>
            <a:pPr algn="ctr"/>
            <a:r>
              <a:rPr lang="en-US" sz="2400" b="1">
                <a:solidFill>
                  <a:schemeClr val="bg1"/>
                </a:solidFill>
                <a:latin typeface="Calibri" pitchFamily="34" charset="0"/>
                <a:cs typeface="Arial" charset="0"/>
              </a:rPr>
              <a:t>Shoreline collected </a:t>
            </a:r>
            <a:br>
              <a:rPr lang="en-US" sz="2400" b="1">
                <a:solidFill>
                  <a:schemeClr val="bg1"/>
                </a:solidFill>
                <a:latin typeface="Calibri" pitchFamily="34" charset="0"/>
                <a:cs typeface="Arial" charset="0"/>
              </a:rPr>
            </a:br>
            <a:r>
              <a:rPr lang="en-US" sz="2400" b="1">
                <a:solidFill>
                  <a:schemeClr val="bg1"/>
                </a:solidFill>
                <a:latin typeface="Calibri" pitchFamily="34" charset="0"/>
                <a:cs typeface="Arial" charset="0"/>
              </a:rPr>
              <a:t>October 2011 – February 2012</a:t>
            </a:r>
          </a:p>
          <a:p>
            <a:pPr algn="ctr"/>
            <a:r>
              <a:rPr lang="en-US" sz="2400" b="1">
                <a:solidFill>
                  <a:schemeClr val="bg1"/>
                </a:solidFill>
                <a:latin typeface="Calibri" pitchFamily="34" charset="0"/>
                <a:cs typeface="Arial" charset="0"/>
              </a:rPr>
              <a:t>National Geodetic Survey</a:t>
            </a:r>
          </a:p>
        </p:txBody>
      </p:sp>
      <p:cxnSp>
        <p:nvCxnSpPr>
          <p:cNvPr id="8" name="Straight Arrow Connector 7"/>
          <p:cNvCxnSpPr/>
          <p:nvPr/>
        </p:nvCxnSpPr>
        <p:spPr>
          <a:xfrm flipV="1">
            <a:off x="3429000" y="457200"/>
            <a:ext cx="914400" cy="1752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48200" y="1066800"/>
            <a:ext cx="2255838" cy="1447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48200" y="3276600"/>
            <a:ext cx="251460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418" name="TextBox 26"/>
          <p:cNvSpPr txBox="1">
            <a:spLocks noChangeArrowheads="1"/>
          </p:cNvSpPr>
          <p:nvPr/>
        </p:nvSpPr>
        <p:spPr bwMode="auto">
          <a:xfrm>
            <a:off x="228600" y="5410200"/>
            <a:ext cx="2813050" cy="1200150"/>
          </a:xfrm>
          <a:prstGeom prst="rect">
            <a:avLst/>
          </a:prstGeom>
          <a:solidFill>
            <a:schemeClr val="tx1"/>
          </a:solidFill>
          <a:ln w="9525">
            <a:noFill/>
            <a:miter lim="800000"/>
            <a:headEnd/>
            <a:tailEnd/>
          </a:ln>
        </p:spPr>
        <p:txBody>
          <a:bodyPr>
            <a:spAutoFit/>
          </a:bodyPr>
          <a:lstStyle/>
          <a:p>
            <a:r>
              <a:rPr lang="en-US" sz="3600" b="1">
                <a:solidFill>
                  <a:schemeClr val="bg1"/>
                </a:solidFill>
                <a:latin typeface="Calibri" pitchFamily="34" charset="0"/>
                <a:cs typeface="Arial" charset="0"/>
              </a:rPr>
              <a:t>16005 1:700,000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18436" name="Picture 3" descr="R:\Lowelzo\NoHydroEEZoff.gif"/>
          <p:cNvPicPr>
            <a:picLocks noChangeAspect="1" noChangeArrowheads="1"/>
          </p:cNvPicPr>
          <p:nvPr/>
        </p:nvPicPr>
        <p:blipFill>
          <a:blip r:embed="rId2" cstate="print"/>
          <a:srcRect/>
          <a:stretch>
            <a:fillRect/>
          </a:stretch>
        </p:blipFill>
        <p:spPr bwMode="auto">
          <a:xfrm>
            <a:off x="0" y="-9525"/>
            <a:ext cx="9067800" cy="6913563"/>
          </a:xfrm>
          <a:prstGeom prst="rect">
            <a:avLst/>
          </a:prstGeom>
          <a:noFill/>
          <a:ln w="9525">
            <a:noFill/>
            <a:miter lim="800000"/>
            <a:headEnd/>
            <a:tailEnd/>
          </a:ln>
        </p:spPr>
      </p:pic>
      <p:cxnSp>
        <p:nvCxnSpPr>
          <p:cNvPr id="5" name="Straight Arrow Connector 4"/>
          <p:cNvCxnSpPr/>
          <p:nvPr/>
        </p:nvCxnSpPr>
        <p:spPr>
          <a:xfrm flipV="1">
            <a:off x="3200400" y="609600"/>
            <a:ext cx="7620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79763" y="2895600"/>
            <a:ext cx="2667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39" name="TextBox 7"/>
          <p:cNvSpPr txBox="1">
            <a:spLocks noChangeArrowheads="1"/>
          </p:cNvSpPr>
          <p:nvPr/>
        </p:nvSpPr>
        <p:spPr bwMode="auto">
          <a:xfrm>
            <a:off x="457200" y="2587625"/>
            <a:ext cx="2717800" cy="523875"/>
          </a:xfrm>
          <a:prstGeom prst="rect">
            <a:avLst/>
          </a:prstGeom>
          <a:noFill/>
          <a:ln w="9525">
            <a:noFill/>
            <a:miter lim="800000"/>
            <a:headEnd/>
            <a:tailEnd/>
          </a:ln>
        </p:spPr>
        <p:txBody>
          <a:bodyPr>
            <a:spAutoFit/>
          </a:bodyPr>
          <a:lstStyle/>
          <a:p>
            <a:pPr algn="r"/>
            <a:r>
              <a:rPr lang="en-US" sz="2800">
                <a:solidFill>
                  <a:srgbClr val="FF0000"/>
                </a:solidFill>
                <a:latin typeface="Calibri" pitchFamily="34" charset="0"/>
                <a:cs typeface="Arial" charset="0"/>
              </a:rPr>
              <a:t>Shoreline applied</a:t>
            </a:r>
          </a:p>
        </p:txBody>
      </p:sp>
      <p:cxnSp>
        <p:nvCxnSpPr>
          <p:cNvPr id="11" name="Straight Arrow Connector 10"/>
          <p:cNvCxnSpPr/>
          <p:nvPr/>
        </p:nvCxnSpPr>
        <p:spPr>
          <a:xfrm flipV="1">
            <a:off x="3352800" y="838200"/>
            <a:ext cx="2493963" cy="1885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41" name="TextBox 12"/>
          <p:cNvSpPr txBox="1">
            <a:spLocks noChangeArrowheads="1"/>
          </p:cNvSpPr>
          <p:nvPr/>
        </p:nvSpPr>
        <p:spPr bwMode="auto">
          <a:xfrm>
            <a:off x="361950" y="5181600"/>
            <a:ext cx="2609850" cy="1200150"/>
          </a:xfrm>
          <a:prstGeom prst="rect">
            <a:avLst/>
          </a:prstGeom>
          <a:solidFill>
            <a:schemeClr val="tx1"/>
          </a:solidFill>
          <a:ln w="9525">
            <a:noFill/>
            <a:miter lim="800000"/>
            <a:headEnd/>
            <a:tailEnd/>
          </a:ln>
        </p:spPr>
        <p:txBody>
          <a:bodyPr>
            <a:spAutoFit/>
          </a:bodyPr>
          <a:lstStyle/>
          <a:p>
            <a:r>
              <a:rPr lang="en-US" sz="3600" b="1">
                <a:solidFill>
                  <a:schemeClr val="bg1"/>
                </a:solidFill>
                <a:latin typeface="Calibri" pitchFamily="34" charset="0"/>
                <a:cs typeface="Arial" charset="0"/>
              </a:rPr>
              <a:t>16161 1:50,000</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CS">
      <a:dk1>
        <a:sysClr val="windowText" lastClr="000000"/>
      </a:dk1>
      <a:lt1>
        <a:sysClr val="window" lastClr="FFFFFF"/>
      </a:lt1>
      <a:dk2>
        <a:srgbClr val="4F81BD"/>
      </a:dk2>
      <a:lt2>
        <a:srgbClr val="D3DFEE"/>
      </a:lt2>
      <a:accent1>
        <a:srgbClr val="A7BFDE"/>
      </a:accent1>
      <a:accent2>
        <a:srgbClr val="0F6FC6"/>
      </a:accent2>
      <a:accent3>
        <a:srgbClr val="59A9F2"/>
      </a:accent3>
      <a:accent4>
        <a:srgbClr val="54A83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67DC0EA21D8746884424B343D019B0" ma:contentTypeVersion="0" ma:contentTypeDescription="Create a new document." ma:contentTypeScope="" ma:versionID="c2665da46da860e81658e2f54d3b0eb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7A573-432C-4355-BD63-AB594C2CE49E}">
  <ds:schemaRefs>
    <ds:schemaRef ds:uri="http://schemas.microsoft.com/office/2006/metadata/properties"/>
  </ds:schemaRefs>
</ds:datastoreItem>
</file>

<file path=customXml/itemProps2.xml><?xml version="1.0" encoding="utf-8"?>
<ds:datastoreItem xmlns:ds="http://schemas.openxmlformats.org/officeDocument/2006/customXml" ds:itemID="{D542C167-101D-4830-9C8A-8A70F9E5B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CF86216-F1B3-4585-A7B7-95D19441C7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12010</TotalTime>
  <Words>462</Words>
  <Application>Microsoft Office PowerPoint</Application>
  <PresentationFormat>On-screen Show (4:3)</PresentationFormat>
  <Paragraphs>66</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Office of Coast Survey</vt:lpstr>
      <vt:lpstr>Slide 2</vt:lpstr>
      <vt:lpstr>Kotzebue Chart 16161  Customer Requirements</vt:lpstr>
      <vt:lpstr>Slide 4</vt:lpstr>
      <vt:lpstr>Slide 5</vt:lpstr>
      <vt:lpstr>Kotzebue Chart 16161  Customer Request</vt:lpstr>
      <vt:lpstr>Slide 7</vt:lpstr>
      <vt:lpstr>Slide 8</vt:lpstr>
      <vt:lpstr>Slide 9</vt:lpstr>
      <vt:lpstr>Slide 10</vt:lpstr>
      <vt:lpstr>Slide 11</vt:lpstr>
      <vt:lpstr>Slide 12</vt:lpstr>
      <vt:lpstr>Slide 13</vt:lpstr>
      <vt:lpstr>Slide 14</vt:lpstr>
      <vt:lpstr>Products for navigation in time for  June ice breakup</vt:lpstr>
      <vt:lpstr> Products supported by new charting data </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Climate Change Challenge</dc:title>
  <dc:creator>Mike Walker</dc:creator>
  <cp:lastModifiedBy>kathy.watson</cp:lastModifiedBy>
  <cp:revision>354</cp:revision>
  <dcterms:created xsi:type="dcterms:W3CDTF">2009-05-11T17:46:15Z</dcterms:created>
  <dcterms:modified xsi:type="dcterms:W3CDTF">2012-06-08T12:20:10Z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ies>
</file>